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52"/>
  </p:notesMasterIdLst>
  <p:handoutMasterIdLst>
    <p:handoutMasterId r:id="rId53"/>
  </p:handoutMasterIdLst>
  <p:sldIdLst>
    <p:sldId id="511" r:id="rId3"/>
    <p:sldId id="507" r:id="rId4"/>
    <p:sldId id="508" r:id="rId5"/>
    <p:sldId id="509" r:id="rId6"/>
    <p:sldId id="510" r:id="rId7"/>
    <p:sldId id="411" r:id="rId8"/>
    <p:sldId id="412" r:id="rId9"/>
    <p:sldId id="456" r:id="rId10"/>
    <p:sldId id="457" r:id="rId11"/>
    <p:sldId id="458" r:id="rId12"/>
    <p:sldId id="413" r:id="rId13"/>
    <p:sldId id="414" r:id="rId14"/>
    <p:sldId id="459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450" r:id="rId40"/>
    <p:sldId id="451" r:id="rId41"/>
    <p:sldId id="452" r:id="rId42"/>
    <p:sldId id="453" r:id="rId43"/>
    <p:sldId id="460" r:id="rId44"/>
    <p:sldId id="461" r:id="rId45"/>
    <p:sldId id="468" r:id="rId46"/>
    <p:sldId id="469" r:id="rId47"/>
    <p:sldId id="470" r:id="rId48"/>
    <p:sldId id="471" r:id="rId49"/>
    <p:sldId id="472" r:id="rId50"/>
    <p:sldId id="454" r:id="rId51"/>
  </p:sldIdLst>
  <p:sldSz cx="9144000" cy="6858000" type="screen4x3"/>
  <p:notesSz cx="7099300" cy="10234613"/>
  <p:custDataLst>
    <p:tags r:id="rId54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CCFF"/>
    <a:srgbClr val="99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0816" autoAdjust="0"/>
  </p:normalViewPr>
  <p:slideViewPr>
    <p:cSldViewPr snapToGrid="0">
      <p:cViewPr varScale="1">
        <p:scale>
          <a:sx n="116" d="100"/>
          <a:sy n="116" d="100"/>
        </p:scale>
        <p:origin x="832" y="176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36C8B143-080A-4EF8-B15B-5F9D9937917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936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8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8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AC59DB7B-6CAD-4C35-BB02-B4C57C8C5B7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5705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B76A16-783D-43B6-949C-4A056B990452}" type="slidenum">
              <a:rPr lang="en-GB" altLang="en-US" sz="1300"/>
              <a:pPr>
                <a:spcBef>
                  <a:spcPct val="0"/>
                </a:spcBef>
              </a:pPr>
              <a:t>14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08873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23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400246-03E0-4BDA-86CC-0570B5752DB4}" type="slidenum">
              <a:rPr lang="en-GB" altLang="en-US" sz="1300"/>
              <a:pPr>
                <a:spcBef>
                  <a:spcPct val="0"/>
                </a:spcBef>
              </a:pPr>
              <a:t>24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312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18AF67-FE2F-4826-8B51-F1021EB26873}" type="slidenum">
              <a:rPr lang="en-GB" altLang="en-US" sz="1300"/>
              <a:pPr>
                <a:spcBef>
                  <a:spcPct val="0"/>
                </a:spcBef>
              </a:pPr>
              <a:t>26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326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D4A107-2B71-4629-985D-A65CAF39F0C3}" type="slidenum">
              <a:rPr lang="en-GB" altLang="en-US" sz="1300"/>
              <a:pPr>
                <a:spcBef>
                  <a:spcPct val="0"/>
                </a:spcBef>
              </a:pPr>
              <a:t>27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541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54FE83-84BD-44F6-8D41-DDFF38B4E3FA}" type="slidenum">
              <a:rPr lang="en-GB" altLang="en-US" sz="1300"/>
              <a:pPr>
                <a:spcBef>
                  <a:spcPct val="0"/>
                </a:spcBef>
              </a:pPr>
              <a:t>28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1832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6248DB-4524-4BAF-BFB5-DC56D1DFAABB}" type="slidenum">
              <a:rPr lang="en-GB" altLang="en-US" sz="1300"/>
              <a:pPr>
                <a:spcBef>
                  <a:spcPct val="0"/>
                </a:spcBef>
              </a:pPr>
              <a:t>29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950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C900D-D7EC-4F7B-96F7-77F7CCE55849}" type="slidenum">
              <a:rPr lang="en-GB" altLang="en-US" sz="1300"/>
              <a:pPr>
                <a:spcBef>
                  <a:spcPct val="0"/>
                </a:spcBef>
              </a:pPr>
              <a:t>30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617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8B8D4-95F7-4589-8D4F-7D33C76E31CD}" type="slidenum">
              <a:rPr lang="en-GB" altLang="en-US" sz="1300"/>
              <a:pPr>
                <a:spcBef>
                  <a:spcPct val="0"/>
                </a:spcBef>
              </a:pPr>
              <a:t>31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82975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98A3DF-687C-46B7-AB8B-3EE20EFE495D}" type="slidenum">
              <a:rPr lang="en-GB" altLang="en-US" sz="1300"/>
              <a:pPr>
                <a:spcBef>
                  <a:spcPct val="0"/>
                </a:spcBef>
              </a:pPr>
              <a:t>32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56768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38C0BF-1F9A-47C4-A6E1-72BBB5A33546}" type="slidenum">
              <a:rPr lang="en-GB" altLang="en-US" sz="1300"/>
              <a:pPr>
                <a:spcBef>
                  <a:spcPct val="0"/>
                </a:spcBef>
              </a:pPr>
              <a:t>33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1530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1A6905-FA47-48ED-8DC8-746A82AB3DF5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76668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6620DD-E9F8-40D7-BAEE-2E626CACBDAE}" type="slidenum">
              <a:rPr lang="en-GB" altLang="en-US" sz="1300"/>
              <a:pPr>
                <a:spcBef>
                  <a:spcPct val="0"/>
                </a:spcBef>
              </a:pPr>
              <a:t>34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418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2A1D53-292F-4423-846F-5E3CC61EEFE9}" type="slidenum">
              <a:rPr lang="en-GB" altLang="en-US" sz="1300"/>
              <a:pPr>
                <a:spcBef>
                  <a:spcPct val="0"/>
                </a:spcBef>
              </a:pPr>
              <a:t>35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36740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B08EFA-63E2-4152-AB85-A49D870E4600}" type="slidenum">
              <a:rPr lang="en-GB" altLang="en-US" sz="1300"/>
              <a:pPr>
                <a:spcBef>
                  <a:spcPct val="0"/>
                </a:spcBef>
              </a:pPr>
              <a:t>36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21627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FAF028-DD4A-4FC4-A1EE-E21F5B57336F}" type="slidenum">
              <a:rPr lang="en-GB" altLang="en-US" sz="1300"/>
              <a:pPr>
                <a:spcBef>
                  <a:spcPct val="0"/>
                </a:spcBef>
              </a:pPr>
              <a:t>37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3191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86E4B4-44A5-4489-901F-CFA299FBFDEC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968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5393B5-F973-4088-9E44-28E248B04D85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4994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D2D465-E535-4640-BD06-4D0BA1B15DB1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8673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D390B4-FB99-445E-BD23-B60F1DCE559A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5974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AE5339-D0E5-4E5E-AAA7-7A83135CC3CE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6943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3A232F-9FD3-4631-B5F7-465A49D97D8C}" type="slidenum">
              <a:rPr lang="en-GB" altLang="en-US" sz="1300"/>
              <a:pPr>
                <a:spcBef>
                  <a:spcPct val="0"/>
                </a:spcBef>
              </a:pPr>
              <a:t>21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12692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725968-97D2-40BC-AAE9-77BD3EF75E4F}" type="slidenum">
              <a:rPr lang="en-GB" altLang="en-US" sz="1300"/>
              <a:pPr>
                <a:spcBef>
                  <a:spcPct val="0"/>
                </a:spcBef>
              </a:pPr>
              <a:t>22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6498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47879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-388938"/>
            <a:ext cx="2057400" cy="54514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-388938"/>
            <a:ext cx="6019800" cy="5451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/>
          <p:cNvPicPr>
            <a:picLocks noChangeAspect="1" noChangeArrowheads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 dirty="0">
              <a:solidFill>
                <a:schemeClr val="folHlink"/>
              </a:solidFill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 dirty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/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3" name="Visio" r:id="rId4" imgW="12457688" imgH="9397730" progId="Visio.Drawing.11">
                  <p:embed/>
                </p:oleObj>
              </mc:Choice>
              <mc:Fallback>
                <p:oleObj name="Visio" r:id="rId4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214422"/>
            <a:ext cx="8829676" cy="5500726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C1D6985-C62A-42EE-88E9-45D710BD2C7F}" type="datetimeFigureOut">
              <a:rPr lang="en-US"/>
              <a:pPr>
                <a:defRPr/>
              </a:pPr>
              <a:t>9/16/20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7A65AE8-6C7A-40C7-9F0C-5370664794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5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invest_&amp;_nu_logos"/>
          <p:cNvPicPr>
            <a:picLocks noChangeAspect="1" noChangeArrowheads="1"/>
          </p:cNvPicPr>
          <p:nvPr/>
        </p:nvPicPr>
        <p:blipFill>
          <a:blip r:embed="rId13" cstate="print">
            <a:lum bright="-100000"/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1063" name="Text Box 7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301067" name="Text Box 11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66341" name="Text Box 5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388938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66344" name="Text Box 8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llbuchanan/csn09112/tree/master/week06_public_key/lecture" TargetMode="External"/><Relationship Id="rId13" Type="http://schemas.openxmlformats.org/officeDocument/2006/relationships/hyperlink" Target="https://github.com/billbuchanan/csn09112/tree/master/coursework" TargetMode="External"/><Relationship Id="rId3" Type="http://schemas.openxmlformats.org/officeDocument/2006/relationships/hyperlink" Target="https://github.com/billbuchanan/csn09112/tree/master/week02_ids" TargetMode="External"/><Relationship Id="rId7" Type="http://schemas.openxmlformats.org/officeDocument/2006/relationships/hyperlink" Target="https://github.com/billbuchanan/csn09112/tree/master/week05_secretkey" TargetMode="External"/><Relationship Id="rId12" Type="http://schemas.openxmlformats.org/officeDocument/2006/relationships/hyperlink" Target="http://www.asecuritysite.com/cryptobook/crypto10" TargetMode="External"/><Relationship Id="rId2" Type="http://schemas.openxmlformats.org/officeDocument/2006/relationships/hyperlink" Target="https://github.com/billbuchanan/csn09112/tree/master/week02_0intro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illbuchanan/csn09112/tree/master/week04_ciphers" TargetMode="External"/><Relationship Id="rId11" Type="http://schemas.openxmlformats.org/officeDocument/2006/relationships/hyperlink" Target="http://www.asecuritysite.com/subjects/chapter18" TargetMode="External"/><Relationship Id="rId5" Type="http://schemas.openxmlformats.org/officeDocument/2006/relationships/hyperlink" Target="https://github.com/billbuchanan/csn09112/tree/master/week03_ns" TargetMode="External"/><Relationship Id="rId10" Type="http://schemas.openxmlformats.org/officeDocument/2006/relationships/hyperlink" Target="https://github.com/billbuchanan/csn09112/tree/master/week09_network_forensics" TargetMode="External"/><Relationship Id="rId4" Type="http://schemas.openxmlformats.org/officeDocument/2006/relationships/hyperlink" Target="https://github.com/billbuchanan/csn09112/tree/master/week02_ids/labs" TargetMode="External"/><Relationship Id="rId9" Type="http://schemas.openxmlformats.org/officeDocument/2006/relationships/hyperlink" Target="https://github.com/billbuchanan/csn09112/tree/master/week08_test" TargetMode="External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" y="182562"/>
            <a:ext cx="9001407" cy="177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4" name="Picture 2" descr="Rich Macfarlane">
            <a:extLst>
              <a:ext uri="{FF2B5EF4-FFF2-40B4-BE49-F238E27FC236}">
                <a16:creationId xmlns:a16="http://schemas.microsoft.com/office/drawing/2014/main" id="{2B8235E4-0374-B748-B31A-E5A1DD42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7" y="4670846"/>
            <a:ext cx="1225933" cy="12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5886D-44B1-2746-93DA-B241ECAD2F50}"/>
              </a:ext>
            </a:extLst>
          </p:cNvPr>
          <p:cNvSpPr/>
          <p:nvPr/>
        </p:nvSpPr>
        <p:spPr>
          <a:xfrm>
            <a:off x="1927950" y="4412764"/>
            <a:ext cx="62685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Slack-Lato"/>
              </a:rPr>
              <a:t>Rich Macfarlane. </a:t>
            </a:r>
            <a:r>
              <a:rPr lang="en-GB" b="0" dirty="0">
                <a:latin typeface="Slack-Lato"/>
              </a:rPr>
              <a:t>Associate Professor. Research into ransomware, crypto, and malware. Supports ENUSEC and is the Programme Leader for MSc in Advanced Security and Digital Forensics.</a:t>
            </a:r>
          </a:p>
          <a:p>
            <a:r>
              <a:rPr lang="en-GB" b="0" dirty="0">
                <a:latin typeface="Slack-Lato"/>
              </a:rPr>
              <a:t>Twitter: @</a:t>
            </a:r>
            <a:r>
              <a:rPr lang="en-GB" b="0" dirty="0" err="1">
                <a:latin typeface="Slack-Lato"/>
              </a:rPr>
              <a:t>rjmacfarlane</a:t>
            </a:r>
            <a:endParaRPr lang="en-US" dirty="0"/>
          </a:p>
        </p:txBody>
      </p:sp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96" y="2215025"/>
            <a:ext cx="1090671" cy="14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771181" y="2215025"/>
            <a:ext cx="62685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Slack-Lato"/>
              </a:rPr>
              <a:t>Professor Bill Buchanan OBE. </a:t>
            </a:r>
            <a:r>
              <a:rPr lang="en-GB" b="0" dirty="0">
                <a:latin typeface="Slack-Lato"/>
              </a:rPr>
              <a:t>Research into cryptography, blockchain and identity. </a:t>
            </a:r>
            <a:br>
              <a:rPr lang="en-GB" b="0" dirty="0">
                <a:latin typeface="Slack-Lato"/>
              </a:rPr>
            </a:br>
            <a:r>
              <a:rPr lang="en-GB" b="0" dirty="0">
                <a:latin typeface="Slack-Lato"/>
              </a:rPr>
              <a:t>Leads with </a:t>
            </a:r>
            <a:r>
              <a:rPr lang="en-GB" b="0" dirty="0" err="1">
                <a:latin typeface="Slack-Lato"/>
              </a:rPr>
              <a:t>Blockpass</a:t>
            </a:r>
            <a:r>
              <a:rPr lang="en-GB" b="0" dirty="0">
                <a:latin typeface="Slack-Lato"/>
              </a:rPr>
              <a:t> ID Lab.</a:t>
            </a:r>
          </a:p>
          <a:p>
            <a:pPr algn="r"/>
            <a:r>
              <a:rPr lang="en-GB" b="0" dirty="0">
                <a:latin typeface="Slack-Lato"/>
              </a:rPr>
              <a:t>Twitter: @</a:t>
            </a:r>
            <a:r>
              <a:rPr lang="en-GB" b="0" dirty="0" err="1">
                <a:latin typeface="Slack-Lato"/>
              </a:rPr>
              <a:t>billatnapier</a:t>
            </a:r>
            <a:r>
              <a:rPr lang="en-GB" b="0" dirty="0">
                <a:latin typeface="Slack-Lato"/>
              </a:rPr>
              <a:t> Web: </a:t>
            </a:r>
            <a:r>
              <a:rPr lang="en-GB" b="0" dirty="0" err="1">
                <a:latin typeface="Slack-Lato"/>
              </a:rPr>
              <a:t>asecuritysite.com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819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921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024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42013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19379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61717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40304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95696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94947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8181AB-A368-E84D-B546-C2648224D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088951"/>
              </p:ext>
            </p:extLst>
          </p:nvPr>
        </p:nvGraphicFramePr>
        <p:xfrm>
          <a:off x="264404" y="1051515"/>
          <a:ext cx="8229600" cy="5767920"/>
        </p:xfrm>
        <a:graphic>
          <a:graphicData uri="http://schemas.openxmlformats.org/drawingml/2006/table">
            <a:tbl>
              <a:tblPr/>
              <a:tblGrid>
                <a:gridCol w="411481">
                  <a:extLst>
                    <a:ext uri="{9D8B030D-6E8A-4147-A177-3AD203B41FA5}">
                      <a16:colId xmlns:a16="http://schemas.microsoft.com/office/drawing/2014/main" val="969153457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910591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4068797261"/>
                    </a:ext>
                  </a:extLst>
                </a:gridCol>
                <a:gridCol w="3703319">
                  <a:extLst>
                    <a:ext uri="{9D8B030D-6E8A-4147-A177-3AD203B41FA5}">
                      <a16:colId xmlns:a16="http://schemas.microsoft.com/office/drawing/2014/main" val="3378513629"/>
                    </a:ext>
                  </a:extLst>
                </a:gridCol>
              </a:tblGrid>
              <a:tr h="192264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Subject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Lab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306180"/>
                  </a:ext>
                </a:extLst>
              </a:tr>
              <a:tr h="576792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17 Sept 2020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1. Introduction [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]</a:t>
                      </a:r>
                      <a:br>
                        <a:rPr lang="en-GB" sz="12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2. Intrusion Detection Systems [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Introduction to </a:t>
                      </a: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Vyatta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Lab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131698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24 Sept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3. Network Security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Vyatta and Snort.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748153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4. Ciphers and Fundamentals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pfSense.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62439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8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5. Secret Key </a:t>
                      </a:r>
                      <a:br>
                        <a:rPr lang="en-GB" sz="1200">
                          <a:solidFill>
                            <a:schemeClr val="bg1"/>
                          </a:solidFill>
                        </a:rPr>
                      </a:b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6. Hashing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Vulnerability Analysis and IDS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645229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15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7. Public Key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  <a:br>
                        <a:rPr lang="en-GB" sz="1200">
                          <a:solidFill>
                            <a:schemeClr val="bg1"/>
                          </a:solidFill>
                        </a:rPr>
                      </a:b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8. Key Exchange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Public/Private Key and Hashing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13838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22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9. Digital Certificates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marL="37253" marR="37253" marT="18627" marB="18627">
                    <a:lnL>
                      <a:noFill/>
                    </a:lnL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84386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29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Study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Study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90991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5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Test 1 details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Test 1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77979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12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10. Network Forensics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Network Forensics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45768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19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11. Tunnelling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Tunnelling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85944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26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12. Splunk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Splunk Lab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021702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3 Dec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13. Blockchain and Cryptocurrencies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Blockchain Lab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96550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10 Dec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Test 2 details (TBC)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marL="37253" marR="37253" marT="18627" marB="18627">
                    <a:lnL>
                      <a:noFill/>
                    </a:lnL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26854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17 Dec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Hand-in: TBC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856136"/>
                  </a:ext>
                </a:extLst>
              </a:tr>
            </a:tbl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55F5C848-CF5D-7E42-B078-0382C389A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1580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C00000"/>
                </a:solidFill>
              </a:rPr>
              <a:t>Syllabus</a:t>
            </a:r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750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3348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09882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517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888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857250" y="0"/>
            <a:ext cx="5000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80665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0958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7573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5978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753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Content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D76D07-BD7A-2A4E-B7EB-60380ABA4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7" y="1039842"/>
            <a:ext cx="7499813" cy="5149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586647" y="6396335"/>
            <a:ext cx="8348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444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0362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688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81356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4552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51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3761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0561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Lab Environment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2" name="Picture 2" descr="Lab">
            <a:extLst>
              <a:ext uri="{FF2B5EF4-FFF2-40B4-BE49-F238E27FC236}">
                <a16:creationId xmlns:a16="http://schemas.microsoft.com/office/drawing/2014/main" id="{5E040FAB-629A-7A48-B5EE-0BE2E4756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2"/>
            <a:ext cx="9144000" cy="47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2290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3314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4338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5362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32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Lab Environment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7FB5A6-BA0E-C443-9B7C-FE5B4AFF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6675"/>
            <a:ext cx="9144000" cy="4068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5E822E-A8F0-634E-8CFB-59CE187EB535}"/>
              </a:ext>
            </a:extLst>
          </p:cNvPr>
          <p:cNvSpPr/>
          <p:nvPr/>
        </p:nvSpPr>
        <p:spPr>
          <a:xfrm>
            <a:off x="4950629" y="2836675"/>
            <a:ext cx="3913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latin typeface="Slack-Lato"/>
              </a:rPr>
              <a:t>csn0911220202021.slack.com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369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026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UBLISH_TITLE" val="professorship_lecture"/>
  <p:tag name="ARTICULATE_PUBLISH_PATH" val="c:\www"/>
  <p:tag name="ARTICULATE_LOGO" val="scan_logo2_blue.gif"/>
  <p:tag name="ARTICULATE_PRESENTER" val="Bill"/>
  <p:tag name="ARTICULATE_PRESENTER_GUID" val="50576C451D9F"/>
  <p:tag name="ARTICULATE_LMS" val="0"/>
  <p:tag name="ARTICULATE_TEMPLATE" val="corpnew"/>
  <p:tag name="LMS_PUBLISH" val="No"/>
  <p:tag name="PLAYERLOGOHEIGHT" val="87"/>
  <p:tag name="PLAYERLOGOWIDTH" val="120"/>
  <p:tag name="LASTPUBLISHED" val="c:\www\professorship_lecture\player.html"/>
  <p:tag name="ART_AUDIO_DECODED" val="1"/>
  <p:tag name="ART_ENCODE_TYPE" val="2"/>
  <p:tag name="ART_ENCODE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1_nu_template_b&amp;w">
  <a:themeElements>
    <a:clrScheme name="1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1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u_template_b&amp;w">
  <a:themeElements>
    <a:clrScheme name="2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2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9836</TotalTime>
  <Words>303</Words>
  <Application>Microsoft Macintosh PowerPoint</Application>
  <PresentationFormat>On-screen Show (4:3)</PresentationFormat>
  <Paragraphs>91</Paragraphs>
  <Slides>49</Slides>
  <Notes>23</Notes>
  <HiddenSlides>6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Slack-Lato</vt:lpstr>
      <vt:lpstr>Times New Roman</vt:lpstr>
      <vt:lpstr>1_nu_template_b&amp;w</vt:lpstr>
      <vt:lpstr>2_nu_template_b&amp;w</vt:lpstr>
      <vt:lpstr>Visio</vt:lpstr>
      <vt:lpstr>PowerPoint Presentation</vt:lpstr>
      <vt:lpstr>PowerPoint Presentation</vt:lpstr>
      <vt:lpstr>Content</vt:lpstr>
      <vt:lpstr>Lab Environment</vt:lpstr>
      <vt:lpstr>Lab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BUCHANANWEB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</dc:creator>
  <cp:lastModifiedBy>Buchanan, Bill</cp:lastModifiedBy>
  <cp:revision>552</cp:revision>
  <dcterms:created xsi:type="dcterms:W3CDTF">2005-10-21T12:42:49Z</dcterms:created>
  <dcterms:modified xsi:type="dcterms:W3CDTF">2020-09-16T18:20:38Z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e-Exchange_encryption</vt:lpwstr>
  </property>
</Properties>
</file>